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78" r:id="rId2"/>
    <p:sldId id="256" r:id="rId3"/>
    <p:sldId id="270" r:id="rId4"/>
    <p:sldId id="266" r:id="rId5"/>
    <p:sldId id="267" r:id="rId6"/>
    <p:sldId id="268" r:id="rId7"/>
    <p:sldId id="269" r:id="rId8"/>
    <p:sldId id="271" r:id="rId9"/>
    <p:sldId id="272" r:id="rId10"/>
    <p:sldId id="274" r:id="rId11"/>
    <p:sldId id="275" r:id="rId12"/>
    <p:sldId id="276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3691-2EE2-40FC-BB10-5E000C6782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CEE4-B616-4372-86C5-6F8D50236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7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4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BA2A-95CE-447E-BFC9-D85A90D62C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905F-0E83-48E2-B67A-4810301E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8C541-34DB-AB01-E7DA-8623B1B8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04370" cy="2857182"/>
          </a:xfrm>
        </p:spPr>
        <p:txBody>
          <a:bodyPr>
            <a:normAutofit/>
          </a:bodyPr>
          <a:lstStyle/>
          <a:p>
            <a: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</a:t>
            </a:r>
            <a:b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к содержанию и эксплуатации </a:t>
            </a:r>
            <a:r>
              <a:rPr lang="ru-RU" alt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E2E89-1961-14FF-54EC-18C7E408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975" y="4695825"/>
            <a:ext cx="5915025" cy="2162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                            ГУ «Витебский областной центр гигиены, эпидемиологии и общественного здоровья» - Зинкевич Л.Ф.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64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059C08-5D83-4A45-B13B-F3488E78571A}"/>
              </a:ext>
            </a:extLst>
          </p:cNvPr>
          <p:cNvSpPr txBox="1"/>
          <p:nvPr/>
        </p:nvSpPr>
        <p:spPr>
          <a:xfrm>
            <a:off x="262890" y="262890"/>
            <a:ext cx="1179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ТРЕБОВАНИЯ К ОБЕСПЕЧЕНИЮ АГРОЭКОТУРИСТОВ ПИТАНИЕМ</a:t>
            </a: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A6B18-3589-4CB0-9948-1458FA8F940D}"/>
              </a:ext>
            </a:extLst>
          </p:cNvPr>
          <p:cNvSpPr txBox="1"/>
          <p:nvPr/>
        </p:nvSpPr>
        <p:spPr>
          <a:xfrm>
            <a:off x="0" y="1177290"/>
            <a:ext cx="120569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услуг обеспечения питанием с использованием сельскохозяйственной продукции, произведенной и (или) переработанной на земельных участках, предоставленных субъектам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услуги питания), не допускается: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помещениях, в которых осуществляется обращение пищевой продукции, личной одежды и обуви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других веществ и материалов, не использующихся при приготовлении пищевой продукции, в том числе дезинфицирующих средств;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дезинфекции помещений в период приготовления пищевой продукции.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Хранение и использование по назначению пищевой продукции должны осуществляться в условиях, обеспечивающих предотвращение ее порчи и защиту от загрязняющих веществ.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совместное хранение доброкачественной пищевой продукции с испорченной продукцией, продукцией с истекшим сроком годности, изъятой из обращения.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продукция, имеющая специфический запах, должна храниться отдельно от пищевой продукции, воспринимающей посторонние запахи.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пищевой продукции непосредственно на полу запрещается.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одной единицы холодильного оборудования разрешается совместное хранение продовольственного сырья с пищевыми продуктами в упакованном виде на отдельных полках или стеллажах. Готовая пищевая продукция должна располагаться выше остальной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32520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EAE14B-DF2A-424E-B753-C0FC224B0E69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ТРЕБОВАНИЯ К ОБЕСПЕЧЕНИЮ АГРОЭКОТУРИСТОВ ПИТАНИЕМ</a:t>
            </a:r>
          </a:p>
          <a:p>
            <a:pPr algn="ctr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посуды и инвентаря осуществляется в посудомоечных машинах и (или) ручным способом.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мытья посуды и инвентаря ручным способом должно быть предусмотрено оборудование одной моечной ванны (кухонной мойки, раковины), обеспечивающей возможность мытья с добавлением моющих средств и ополаскивания под проточной водой.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оснащенных посудомоечными машинами для механизированного мытья посуды и инвентаря, моечные ванны могут не устанавливаться.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прекращении функционирования посудомоечной машины, отсутствии условий для ручного мытья посуды и инвентаря, а также при отсутствии одноразовых посуды и столовых приборов приготовление и потребление пищевой продукции не допускаются. 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безопасность пищевой продукции, используемой для питания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услуг питания не допускается использование: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с истекшими сроками годности, небезопасной, с признаками недоброкачественности, а также не соответствующей установленным требованиям;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замороженной пищевой продукции;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яиц с загрязненной или поврежденной скорлупой;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несъедобных, а также съедобных, но с дефектами либо изготовленных (маринованных, консервированных) в домашних условиях;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с нарушением целостности потребительской упаковки и в загрязненной таре;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 и овощей загнивших, испорченных, проросших, с нарушением целостности кожуры;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продукции, на которую установлены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184847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1EF9D-6B62-4306-B78A-2F49DC3F4256}"/>
              </a:ext>
            </a:extLst>
          </p:cNvPr>
          <p:cNvSpPr txBox="1"/>
          <p:nvPr/>
        </p:nvSpPr>
        <p:spPr>
          <a:xfrm>
            <a:off x="140825" y="490796"/>
            <a:ext cx="119103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ТРЕБОВАНИЯ К ОБЕСПЕЧЕНИЮ АГРОЭКОТУРИСТОВ ПИТАНИЕМ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жарке изделий во фритюре необходимо использовать специализированное оборудование и осуществлять контроль качества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замороженной пищевой продукции должны быть предусмотрены условия (оборудование, инвентарь) для разморозки такой продукции.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раздачи и организации потребления готовых блюд должны использоваться чистые сухие столовая посуда и столовые приборы (в том числе одноразового использования). Повторное использование одноразовых посуды и столовых приборов запрещается.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осуществляющие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(нарезку), фасовку пищевой продукции без заводской упаковки, должны использовать инвентарь и (или) одноразовые перчатки (отдельные для различных групп товаров).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блюд, не подвергающихся тепловой кулинарной обработке, сервировка,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выдача блюд должны осуществляться с использованием одноразовых перчаток.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отходы на объекте должны собираться в специальные промаркированные емкости                               с крышками или полимерные мешки-вкладыши, которые должны очищаться по мере наполнения и своевременно удаляться из помещений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24102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229224-70B7-BCEC-7E84-3C1B87BC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9"/>
            <a:ext cx="12192000" cy="6844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D09988-4A14-1989-F72E-31B622460992}"/>
              </a:ext>
            </a:extLst>
          </p:cNvPr>
          <p:cNvSpPr txBox="1"/>
          <p:nvPr/>
        </p:nvSpPr>
        <p:spPr>
          <a:xfrm>
            <a:off x="882502" y="-180755"/>
            <a:ext cx="727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внимание !</a:t>
            </a:r>
            <a:endParaRPr kumimoji="0" lang="ru-RU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1BE35E6-6D22-40C1-A247-C0B51B4FC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0" y="101600"/>
            <a:ext cx="7741920" cy="472440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ДОКУМЕНТЫ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8A411-D694-4ACB-AEC6-43A7910CFBCC}"/>
              </a:ext>
            </a:extLst>
          </p:cNvPr>
          <p:cNvSpPr txBox="1"/>
          <p:nvPr/>
        </p:nvSpPr>
        <p:spPr>
          <a:xfrm>
            <a:off x="182880" y="856357"/>
            <a:ext cx="118262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Республики Беларусь от 4 октября 2022 г. № 351 «О развитии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	</a:t>
            </a:r>
          </a:p>
          <a:p>
            <a:pPr indent="5365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Беларусь «О санитарно-эпидемиологическом благополучии населения»;</a:t>
            </a:r>
          </a:p>
          <a:p>
            <a:pPr indent="536575" algn="just">
              <a:tabLst>
                <a:tab pos="892175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нормы и правила «Санитарно-эпидемиологические требования                          к содержанию и эксплуатации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постановлением Министерства здравоохранения Республики Беларусь от 8 декабря 2022 г. № 116.</a:t>
            </a:r>
          </a:p>
          <a:p>
            <a:pPr indent="5365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санитарные нормы и правила обязательны для соблюдения сельскохозяйственными организациями и физическими лицами, осуществляющими деятельность по оказанию услуг в сфере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субъекты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54292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лица, осуществляющие деятельность по оказанию услуг в сфере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ежегодно должны проходить рентген-флюорографическое обследование.</a:t>
            </a:r>
          </a:p>
          <a:p>
            <a:pPr indent="54292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и (или) невыполнение настоящих санитарных норм и правил устанавливается в соответствии с законодательными актами.</a:t>
            </a:r>
          </a:p>
        </p:txBody>
      </p:sp>
    </p:spTree>
    <p:extLst>
      <p:ext uri="{BB962C8B-B14F-4D97-AF65-F5344CB8AC3E}">
        <p14:creationId xmlns:p14="http://schemas.microsoft.com/office/powerpoint/2010/main" val="17371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DE8B81-AFE1-43A8-851E-3CB067BB4357}"/>
              </a:ext>
            </a:extLst>
          </p:cNvPr>
          <p:cNvSpPr txBox="1"/>
          <p:nvPr/>
        </p:nvSpPr>
        <p:spPr>
          <a:xfrm>
            <a:off x="247650" y="148591"/>
            <a:ext cx="11730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64C20-DE31-4437-AD22-CC78F802BE9A}"/>
              </a:ext>
            </a:extLst>
          </p:cNvPr>
          <p:cNvSpPr txBox="1"/>
          <p:nvPr/>
        </p:nvSpPr>
        <p:spPr>
          <a:xfrm>
            <a:off x="213358" y="847725"/>
            <a:ext cx="11730991" cy="5606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содержаться в чистоте.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обеспечиваться исправное состояние инженерных коммуникаций, санитарно-технического и другого оборудования, полов, стен, потолков, окон (стеклопакетов) помещений, твердого и мягкого инвентаря.</a:t>
            </a:r>
          </a:p>
          <a:p>
            <a:pPr indent="536575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обеспечиваются централизованным и (или) нецентрализованным питьевым водоснабжением. Питьевая вода централизованных и (или) нецентрализованных систем питьевого водоснабжения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соответствовать гигиеническому нормативу «Показатели безопасности питьевой воды», утвержденному постановлением Совета Министров Республики Беларусь от 25 января 2021 г. № 37.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использовании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обеспечения питьевого режима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упакованной питьевой воды и (или) установок с дозированным розливом упакованной питьевой воды (кулеров) не допускается использование упакованных емкостей по истечению их срока годности, в том числе по истечению указанного производителем срока годности емкостей от момента их вскрытия и начала использования, а также упакованных емкостей без маркировки. Структурные элементы установок с дозированным розливом упакованной питьевой воды (кулеров) должны проходить регулярную очистку и техническое обслуживание в соответствии с рекомендациями поставщика (производителя).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Возможность проветривания жилых помещений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обеспечена круглогодично, в том числе через фрамуги, форточки и створки (створку) окон (стеклопакетов).</a:t>
            </a:r>
          </a:p>
        </p:txBody>
      </p:sp>
    </p:spTree>
    <p:extLst>
      <p:ext uri="{BB962C8B-B14F-4D97-AF65-F5344CB8AC3E}">
        <p14:creationId xmlns:p14="http://schemas.microsoft.com/office/powerpoint/2010/main" val="296433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4225990-693C-4D84-BA47-27E524A2947E}"/>
              </a:ext>
            </a:extLst>
          </p:cNvPr>
          <p:cNvSpPr txBox="1"/>
          <p:nvPr/>
        </p:nvSpPr>
        <p:spPr>
          <a:xfrm>
            <a:off x="102870" y="0"/>
            <a:ext cx="1208913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аптечка первой помощи универсальная, перечень вложений в которую определяется Министерством здравоохранения, и обеспечен контроль за сроками годности лекарственных средств и медицинских изделий. Хранение и использование лекарственных средств и медицинских изделий с истекшим сроком годности в аптечке первой помощи универсальной не допускается.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хранении и использовании парфюмерно-косметической продукции, синтетических моющих средств и товаров бытовой химии (далее - моющие средства), дезинфицирующих средств должны соблюдаться условия хранения (использования) и сроки годности, установленные производителем.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и моющие средства должны использоваться в соответствии с инструкцией производителя.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предусматриваются общие и (или) индивидуальные бытовые холодильники для хранения пищевой продукции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 и иные помещения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осуществляется хранение и приготовление пищевой продукции (далее, если не определено иное, - обращение пищевой продукции), должны быть оснащены оборудованием и инвентарем для приготовления пищевой продукции, умывальными раковинами, оборудованными смесителями с подводкой горячей и холодной воды, столами.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разделки сырой и готовой пищевой продукции используется отдельный кухонный инвентарь.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Холодильное оборудование помещений, в которых осуществляется обращение пищевой продукции, должно быть оснащено приборами контроля температуры. При наличии в холодильном оборудовании встроенного термометра дополнительное оснащение приборами контроля температуры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379535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301591-4628-4A0E-83A2-17E2799A3E38}"/>
              </a:ext>
            </a:extLst>
          </p:cNvPr>
          <p:cNvSpPr txBox="1"/>
          <p:nvPr/>
        </p:nvSpPr>
        <p:spPr>
          <a:xfrm>
            <a:off x="0" y="102870"/>
            <a:ext cx="12065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Жилые комнаты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иметь естественное и искусственное освещение.</a:t>
            </a:r>
          </a:p>
          <a:p>
            <a:pPr indent="536575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оборудуются туалетами. При отсутствии туалетов в жилых комнатах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оборудован туалет общего пользования (из расчета 1 на 10 человек, проживающих в жилых комнатах без туалета).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устройство надворных туалетов с водонепроницаемым выгребом и (или) установка биотуалетов.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Туалеты должны содержаться в исправном состоянии и чистоте. При эксплуатации надворных туалетов и (или) биотуалетов обеспечивается своевременное удаление образовавшихся сточных вод. Не допускается переполнение водонепроницаемого выгреба и (или) биотуалета. Эксплуатация биотуалетов осуществляется в соответствии с инструкцией (рекомендациями) производителя.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туалетах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установлены унитазы с накладными сидениями, крепежные устройства (держатели) для туалетной бумаги, ведра (урны).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Туалеты необходимо оборудовать умывальными раковинами со смесителями с подводкой проточной горячей и холодной воды или умывальниками (при отсутствии централизованного питьевого водоснабжения), электрополотенцами или крепежными устройствами для одноразовых бумажных полотенец, дозаторами с косметическими моющими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8756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0EF5C-C40F-4EC2-9B22-D86BC1AE5F86}"/>
              </a:ext>
            </a:extLst>
          </p:cNvPr>
          <p:cNvSpPr txBox="1"/>
          <p:nvPr/>
        </p:nvSpPr>
        <p:spPr>
          <a:xfrm>
            <a:off x="0" y="0"/>
            <a:ext cx="120802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Уборка, в том числе влажная, жилых комнат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проводиться перед заселением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мере необходимости во время их проживания. Уборка туалета жилой комнаты должна осуществляться после окончания уборки всех других зон комнат.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Уборку мест общего пользования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проводить по мере необходимости.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Влажная уборка должна проводиться с использованием моющих и дезинфицирующих средств.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подлежат: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накладные сидения унитазов - во время уборки;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хранения грязного постельного белья, полотенец и иного белья, предоставляемого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(далее, если не указано иное, - белье) - после освобождения от грязного белья.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умывальных раковин, унитазов осуществляется с использованием моющих средств с дезинфицирующим эффектом.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инвентарь, моющие и дезинфицирующие средства должны храниться в специально отведенных местах или отдельных шкафах.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уборки туалетов выделяется отдельный уборочный инвентарь с сигнальной маркировкой. Уборочный инвентарь для уборки туалетов хранится отдельно от другого уборочного инвентаря.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 после использования должен промываться горячей водой с моющими средствами и просушиваться.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423074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4A8359-F5B8-4402-AF8C-372C3CF55016}"/>
              </a:ext>
            </a:extLst>
          </p:cNvPr>
          <p:cNvSpPr txBox="1"/>
          <p:nvPr/>
        </p:nvSpPr>
        <p:spPr>
          <a:xfrm>
            <a:off x="-102870" y="1"/>
            <a:ext cx="1224407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спальное место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быть обеспечено чистым постельным бельем и постельными принадлежностями (матрасами, одеялами, подушками).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Постельное белье и постельные принадлежности должны быть без нарушения целостности и иных дефектов.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 постельного белья следует производить не реже одного раза в 7 дней при проживании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 загрязнении и перед заселением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и соприкосновение чистого и грязного белья при хранении и транспортировке                                   не допускаются. Чистое и грязное белье следует хранить в раздельных помещениях (местах).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чистого белья осуществляется в специально выделенных для этих целей местах (шкафах, стеллажах, комодах, тумбочках или иной мебели). В местах для хранения чистого белья не допускается хранение посторонних вещей.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грязного белья допускается использовать специальную тару с соответствующей маркировкой, без дефектов. Хранение грязного белья на полу не допускается.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транспортировки белья необходимо использовать раздельную тару для чистого и грязного белья                    с соответствующей маркировкой, без дефектов.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хранения и транспортировки белья должна быть выполнена из материалов, устойчивых                           к воздействию моющих и дезинфицирующих средств.</a:t>
            </a:r>
          </a:p>
          <a:p>
            <a:pPr marL="92075" indent="536575" algn="just" defTabSz="9112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Стирка белья осуществляется в прачечной и (или) непосредственно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создании условий для ее проведения, а также условий для сушки и глажения белья).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8795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CEE22-59F1-452A-8BC4-26F9ABF1B2C8}"/>
              </a:ext>
            </a:extLst>
          </p:cNvPr>
          <p:cNvSpPr txBox="1"/>
          <p:nvPr/>
        </p:nvSpPr>
        <p:spPr>
          <a:xfrm>
            <a:off x="71120" y="532435"/>
            <a:ext cx="121208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централизованной системы водоотведения бани, сауны и душевые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оборудуются автономной (местной) системой водоотведения (канализации). Система водоотведения (канализации) должна быть в исправном состоянии.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оказания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бань, саун и душевых в соответствующих помещениях проводится уборка полов, скамей в раздевальных, душевых, мыльных и парильных с применением моющих и дезинфицирующих средств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обеспечивающему противогрибковое действие.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уборки полы во всех помещениях должны вытираться насухо, помещения - проветриваться.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Засорение канализационных трапов и застой на полах сточной воды не допускаются.</a:t>
            </a:r>
          </a:p>
          <a:p>
            <a:pPr indent="536575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комнатах, помещениях, в которых осуществляется обращение пищевой продукции,                             не допускается наличие грызунов и насекомых. Проводить дератизационные и дезинсекционные мероприятия в присутствии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допускается.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размещенной в лесной (лесопарковой) зоне, должны проводиться санитарно-противоэпидемические мероприятия по снижению численности (уничтожению) иксодовых клещей.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содержания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домашних животных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устанавливается субъектами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6575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6118F-E41B-4A83-B6A1-A81413C74B33}"/>
              </a:ext>
            </a:extLst>
          </p:cNvPr>
          <p:cNvSpPr txBox="1"/>
          <p:nvPr/>
        </p:nvSpPr>
        <p:spPr>
          <a:xfrm>
            <a:off x="175549" y="0"/>
            <a:ext cx="1184090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ЭКСПЛУАТАЦИИ АГРОЭКОУСАДЕБ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в помещениях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по проведению презентаций, юбилеев, банкетов, спортивно-массовых, физкультурно-оздоровительных и культурных мероприятий (далее - мероприятия) субъектами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соблюдение требований гигиенического норматива «Показатели безопасности и безвредности шумового воздействия на человека», утвержденного постановлением Совета Министров Республики Беларусь от 25 января 2021 г. № 37, обеспечивается соблюдение требований гигиенического норматива «Показатели безопасности и безвредности шумового воздействия на человека»;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включенной звуковоспроизводящей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звукоусилительной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аппаратуры при открытых окнах и дверях помещений, ее выставление в открытых окнах (на подоконниках) и дверях помещений, на балконах, лоджиях, террасах и иных открытых площадках зданий и сооружений, территории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агроэкоусадьбы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размещение на внешних поверхностях стен зданий и сооружений.</a:t>
            </a:r>
          </a:p>
          <a:p>
            <a:pPr indent="5365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принимают меры по обеспечению соблюдения части первой настоящего пункта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привлекаемыми для организации и проведения мероприятий юридическими лицами и индивидуальными предпринимателями, а также физическими лицами, осуществляющими в порядке, установленном Гражданским кодексом Республики Беларусь, музыкально-развлекательное обслуживание свадеб, юбилеев и прочих торжественных мероприятий, деятельность актеров, танцоров, музыкантов, исполнителей разговорного жанра, выступающих индивидуально, предоставление услуг тамадой, деятельность, связанную с поздравлением с днем рождения, Новым годом и иными праздниками независимо от места их 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50624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2113</Words>
  <Application>Microsoft Office PowerPoint</Application>
  <PresentationFormat>Широкоэкранный</PresentationFormat>
  <Paragraphs>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«Санитарно-эпидемиологические  требования  к содержанию и эксплуатации агроэкоусадеб» </vt:lpstr>
      <vt:lpstr> НОРМАТИВНЫЕ ДОКУМЕНТЫ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Бредис</dc:creator>
  <cp:lastModifiedBy>Admin</cp:lastModifiedBy>
  <cp:revision>30</cp:revision>
  <cp:lastPrinted>2023-01-24T09:32:01Z</cp:lastPrinted>
  <dcterms:created xsi:type="dcterms:W3CDTF">2023-01-23T10:39:05Z</dcterms:created>
  <dcterms:modified xsi:type="dcterms:W3CDTF">2023-01-25T05:04:24Z</dcterms:modified>
</cp:coreProperties>
</file>